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T Supermolot Neue Expanded" panose="020B0604020202020204" charset="0"/>
      <p:regular r:id="rId12"/>
    </p:embeddedFont>
    <p:embeddedFont>
      <p:font typeface="TT Supermolot Neue Expanded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9143B-6200-4264-A3AA-41C3A61893CE}" v="1" dt="2025-11-06T12:21:4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089639" y="8469381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829682" y="2239158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66875" y="2801211"/>
            <a:ext cx="14313744" cy="5165829"/>
          </a:xfrm>
          <a:custGeom>
            <a:avLst/>
            <a:gdLst/>
            <a:ahLst/>
            <a:cxnLst/>
            <a:rect l="l" t="t" r="r" b="b"/>
            <a:pathLst>
              <a:path w="14313744" h="5165829">
                <a:moveTo>
                  <a:pt x="0" y="0"/>
                </a:moveTo>
                <a:lnTo>
                  <a:pt x="14313744" y="0"/>
                </a:lnTo>
                <a:lnTo>
                  <a:pt x="14313744" y="5165829"/>
                </a:lnTo>
                <a:lnTo>
                  <a:pt x="0" y="5165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168" b="-587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814821" y="5143500"/>
            <a:ext cx="1821759" cy="1778384"/>
          </a:xfrm>
          <a:custGeom>
            <a:avLst/>
            <a:gdLst/>
            <a:ahLst/>
            <a:cxnLst/>
            <a:rect l="l" t="t" r="r" b="b"/>
            <a:pathLst>
              <a:path w="1821759" h="1778384">
                <a:moveTo>
                  <a:pt x="0" y="0"/>
                </a:moveTo>
                <a:lnTo>
                  <a:pt x="1821760" y="0"/>
                </a:lnTo>
                <a:lnTo>
                  <a:pt x="1821760" y="1778384"/>
                </a:lnTo>
                <a:lnTo>
                  <a:pt x="0" y="1778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803361" y="3769079"/>
            <a:ext cx="10681278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EVALUACIÓN FINAL UNIDAD 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2299" y="4868393"/>
            <a:ext cx="11163402" cy="4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743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APP CAFÉQR OVALLE - CONEXIÓN A BASE DE DATOS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0146" y="6078184"/>
            <a:ext cx="8109663" cy="49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4"/>
              </a:lnSpc>
              <a:spcBef>
                <a:spcPct val="0"/>
              </a:spcBef>
            </a:pPr>
            <a:r>
              <a:rPr lang="en-US" sz="2903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HYANS PARRA VALDIVIA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196833" y="800100"/>
            <a:ext cx="11894334" cy="605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89"/>
              </a:lnSpc>
              <a:spcBef>
                <a:spcPct val="0"/>
              </a:spcBef>
            </a:pPr>
            <a:r>
              <a:rPr lang="en-US" sz="11492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MUCHAS GRACIAS POR SU ATENCIÓN.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30409" y="7559627"/>
            <a:ext cx="11427181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Repositorio GitHub: https://github.com/HyansParra/CRUD</a:t>
            </a:r>
          </a:p>
        </p:txBody>
      </p:sp>
      <p:sp>
        <p:nvSpPr>
          <p:cNvPr id="5" name="Freeform 5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274145" y="607771"/>
            <a:ext cx="6809994" cy="8229600"/>
          </a:xfrm>
          <a:custGeom>
            <a:avLst/>
            <a:gdLst/>
            <a:ahLst/>
            <a:cxnLst/>
            <a:rect l="l" t="t" r="r" b="b"/>
            <a:pathLst>
              <a:path w="6809994" h="8229600">
                <a:moveTo>
                  <a:pt x="0" y="0"/>
                </a:moveTo>
                <a:lnTo>
                  <a:pt x="6809994" y="0"/>
                </a:lnTo>
                <a:lnTo>
                  <a:pt x="68099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772759" y="5346090"/>
            <a:ext cx="1398409" cy="1398409"/>
          </a:xfrm>
          <a:custGeom>
            <a:avLst/>
            <a:gdLst/>
            <a:ahLst/>
            <a:cxnLst/>
            <a:rect l="l" t="t" r="r" b="b"/>
            <a:pathLst>
              <a:path w="1398409" h="1398409">
                <a:moveTo>
                  <a:pt x="0" y="0"/>
                </a:moveTo>
                <a:lnTo>
                  <a:pt x="1398409" y="0"/>
                </a:lnTo>
                <a:lnTo>
                  <a:pt x="1398409" y="1398409"/>
                </a:lnTo>
                <a:lnTo>
                  <a:pt x="0" y="1398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26522" y="339696"/>
            <a:ext cx="108952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CONTEXTO Y RELEVANCIA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75111"/>
            <a:ext cx="8817478" cy="14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9"/>
              </a:lnSpc>
              <a:spcBef>
                <a:spcPct val="0"/>
              </a:spcBef>
            </a:pPr>
            <a:r>
              <a:rPr lang="en-US" sz="2892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Contexto:</a:t>
            </a:r>
            <a:r>
              <a:rPr lang="en-US" sz="2892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Crecimiento sostenido de cafés de especialidad en Ovalle, atrayendo a estudiantes, profesionales y familias.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517" y="4500088"/>
            <a:ext cx="8570604" cy="196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Problema:</a:t>
            </a:r>
            <a:r>
              <a:rPr lang="en-US" sz="2811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Dificultad para fidelizar clientes en un entorno competitivo. Los sistemas tradicionales  son poco sostenibles y no permiten personalizar beneficios.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517" y="6793847"/>
            <a:ext cx="8570604" cy="1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11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Solución:</a:t>
            </a:r>
            <a:r>
              <a:rPr lang="en-US" sz="2811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Proponemos una innovación tecnológica y colaborativa: un sistema de fidelización digital basado en códigos QR personalizados.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3024792" y="3494710"/>
            <a:ext cx="3144361" cy="6115554"/>
          </a:xfrm>
          <a:custGeom>
            <a:avLst/>
            <a:gdLst/>
            <a:ahLst/>
            <a:cxnLst/>
            <a:rect l="l" t="t" r="r" b="b"/>
            <a:pathLst>
              <a:path w="3144361" h="6115554">
                <a:moveTo>
                  <a:pt x="0" y="0"/>
                </a:moveTo>
                <a:lnTo>
                  <a:pt x="3144360" y="0"/>
                </a:lnTo>
                <a:lnTo>
                  <a:pt x="3144360" y="6115554"/>
                </a:lnTo>
                <a:lnTo>
                  <a:pt x="0" y="6115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040427" y="1162021"/>
            <a:ext cx="626764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OBJETIVOS DE LA APLICACIÓN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87390" y="2873345"/>
            <a:ext cx="730733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Problema que Resuelve: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Altos costos de captación y baja tasa de retención de clientes.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7390" y="4377612"/>
            <a:ext cx="730733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Beneficios Esperados: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No solo dar descuentos, sino fortalecer la comunidad local, unificar a los distintos establecimientos y obtener información estratégica sobre los clientes.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7390" y="6899227"/>
            <a:ext cx="730733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Metas Concretas App: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Implementar los CRUDs de Usuarios, Productos y Reseñas.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982135" y="5640595"/>
            <a:ext cx="3106221" cy="4183462"/>
          </a:xfrm>
          <a:custGeom>
            <a:avLst/>
            <a:gdLst/>
            <a:ahLst/>
            <a:cxnLst/>
            <a:rect l="l" t="t" r="r" b="b"/>
            <a:pathLst>
              <a:path w="3106221" h="4183462">
                <a:moveTo>
                  <a:pt x="0" y="0"/>
                </a:moveTo>
                <a:lnTo>
                  <a:pt x="3106221" y="0"/>
                </a:lnTo>
                <a:lnTo>
                  <a:pt x="3106221" y="4183463"/>
                </a:lnTo>
                <a:lnTo>
                  <a:pt x="0" y="4183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843305" y="1707934"/>
            <a:ext cx="12691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DESCRIPCIÓN DE LA APLICACIÓN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8847" y="3534976"/>
            <a:ext cx="367684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Funcionalidades Clave: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8847" y="4621019"/>
            <a:ext cx="3969685" cy="174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Login/Registro, Perfil de Usuario, Catálogo de Productos, Escáner QR, y los CRUDs de gestión.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4370" y="3534976"/>
            <a:ext cx="367684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Diseño y Navegación: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83162" y="4621019"/>
            <a:ext cx="3799261" cy="292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Diseño simple basado en Material Design. Navegación principal por barra inferior y navegación secundaria mediante botones en el Perfil.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9955" y="3211571"/>
            <a:ext cx="367684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Tecnologías: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9955" y="3785166"/>
            <a:ext cx="3799261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Java, Android Studio, zxing-android-embedded para QR y SQLite.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176712" y="1422293"/>
            <a:ext cx="943867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EXPLICACIÓN DE LA NUEVA FUNCIONALIDAD</a:t>
            </a:r>
          </a:p>
        </p:txBody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2176712" y="6051623"/>
            <a:ext cx="6005998" cy="1661233"/>
          </a:xfrm>
          <a:custGeom>
            <a:avLst/>
            <a:gdLst/>
            <a:ahLst/>
            <a:cxnLst/>
            <a:rect l="l" t="t" r="r" b="b"/>
            <a:pathLst>
              <a:path w="6005998" h="1661233">
                <a:moveTo>
                  <a:pt x="0" y="0"/>
                </a:moveTo>
                <a:lnTo>
                  <a:pt x="6005998" y="0"/>
                </a:lnTo>
                <a:lnTo>
                  <a:pt x="6005998" y="1661234"/>
                </a:lnTo>
                <a:lnTo>
                  <a:pt x="0" y="1661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144000" y="5100628"/>
            <a:ext cx="6371885" cy="2612229"/>
          </a:xfrm>
          <a:custGeom>
            <a:avLst/>
            <a:gdLst/>
            <a:ahLst/>
            <a:cxnLst/>
            <a:rect l="l" t="t" r="r" b="b"/>
            <a:pathLst>
              <a:path w="6371885" h="2612229">
                <a:moveTo>
                  <a:pt x="0" y="0"/>
                </a:moveTo>
                <a:lnTo>
                  <a:pt x="6371885" y="0"/>
                </a:lnTo>
                <a:lnTo>
                  <a:pt x="6371885" y="2612229"/>
                </a:lnTo>
                <a:lnTo>
                  <a:pt x="0" y="2612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176712" y="3507473"/>
            <a:ext cx="759447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Se implementó un CRUD para que el usuario gestione sus reseñas.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763900" y="2660698"/>
            <a:ext cx="8087040" cy="620943"/>
          </a:xfrm>
          <a:custGeom>
            <a:avLst/>
            <a:gdLst/>
            <a:ahLst/>
            <a:cxnLst/>
            <a:rect l="l" t="t" r="r" b="b"/>
            <a:pathLst>
              <a:path w="8087040" h="620943">
                <a:moveTo>
                  <a:pt x="0" y="0"/>
                </a:moveTo>
                <a:lnTo>
                  <a:pt x="8087040" y="0"/>
                </a:lnTo>
                <a:lnTo>
                  <a:pt x="8087040" y="620942"/>
                </a:lnTo>
                <a:lnTo>
                  <a:pt x="0" y="620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763900" y="3903611"/>
            <a:ext cx="8087040" cy="1239889"/>
          </a:xfrm>
          <a:custGeom>
            <a:avLst/>
            <a:gdLst/>
            <a:ahLst/>
            <a:cxnLst/>
            <a:rect l="l" t="t" r="r" b="b"/>
            <a:pathLst>
              <a:path w="8087040" h="1239889">
                <a:moveTo>
                  <a:pt x="0" y="0"/>
                </a:moveTo>
                <a:lnTo>
                  <a:pt x="8087040" y="0"/>
                </a:lnTo>
                <a:lnTo>
                  <a:pt x="8087040" y="1239889"/>
                </a:lnTo>
                <a:lnTo>
                  <a:pt x="0" y="123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63900" y="5549005"/>
            <a:ext cx="8087040" cy="2618179"/>
          </a:xfrm>
          <a:custGeom>
            <a:avLst/>
            <a:gdLst/>
            <a:ahLst/>
            <a:cxnLst/>
            <a:rect l="l" t="t" r="r" b="b"/>
            <a:pathLst>
              <a:path w="8087040" h="2618179">
                <a:moveTo>
                  <a:pt x="0" y="0"/>
                </a:moveTo>
                <a:lnTo>
                  <a:pt x="8087040" y="0"/>
                </a:lnTo>
                <a:lnTo>
                  <a:pt x="8087040" y="2618180"/>
                </a:lnTo>
                <a:lnTo>
                  <a:pt x="0" y="2618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1812035" y="2660698"/>
            <a:ext cx="4413778" cy="7322475"/>
          </a:xfrm>
          <a:custGeom>
            <a:avLst/>
            <a:gdLst/>
            <a:ahLst/>
            <a:cxnLst/>
            <a:rect l="l" t="t" r="r" b="b"/>
            <a:pathLst>
              <a:path w="4413778" h="7322475">
                <a:moveTo>
                  <a:pt x="0" y="0"/>
                </a:moveTo>
                <a:lnTo>
                  <a:pt x="4413778" y="0"/>
                </a:lnTo>
                <a:lnTo>
                  <a:pt x="4413778" y="7322475"/>
                </a:lnTo>
                <a:lnTo>
                  <a:pt x="0" y="7322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152241" y="914400"/>
            <a:ext cx="1221219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DEMOSTRACIÓN: CONEXIÓN A BD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209800" y="0"/>
            <a:ext cx="13510630" cy="62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4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DEMOSTRACIÓN: OPERACIONES CRUD Y MANEJO DE ERRORES</a:t>
            </a:r>
          </a:p>
        </p:txBody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7147975" y="6254448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4" y="0"/>
                </a:lnTo>
                <a:lnTo>
                  <a:pt x="1751134" y="1124104"/>
                </a:lnTo>
                <a:lnTo>
                  <a:pt x="0" y="1124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CRUDPRUEBAVIVO">
            <a:hlinkClick r:id="" action="ppaction://media"/>
            <a:extLst>
              <a:ext uri="{FF2B5EF4-FFF2-40B4-BE49-F238E27FC236}">
                <a16:creationId xmlns:a16="http://schemas.microsoft.com/office/drawing/2014/main" id="{1C26591C-63C0-AA5F-4239-13D82BEBC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8955" y="715748"/>
            <a:ext cx="16850089" cy="947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928753" y="3879232"/>
            <a:ext cx="3615007" cy="3624673"/>
          </a:xfrm>
          <a:custGeom>
            <a:avLst/>
            <a:gdLst/>
            <a:ahLst/>
            <a:cxnLst/>
            <a:rect l="l" t="t" r="r" b="b"/>
            <a:pathLst>
              <a:path w="3615007" h="3624673">
                <a:moveTo>
                  <a:pt x="0" y="0"/>
                </a:moveTo>
                <a:lnTo>
                  <a:pt x="3615006" y="0"/>
                </a:lnTo>
                <a:lnTo>
                  <a:pt x="3615006" y="3624673"/>
                </a:lnTo>
                <a:lnTo>
                  <a:pt x="0" y="362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698510" y="698180"/>
            <a:ext cx="1372036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ELEMENTOS FINALES Y PLANIFICACIÓN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2241" y="3057205"/>
            <a:ext cx="9098408" cy="92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0"/>
              </a:lnSpc>
              <a:spcBef>
                <a:spcPct val="0"/>
              </a:spcBef>
            </a:pPr>
            <a:r>
              <a:rPr lang="en-US" sz="265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Pruebas Pendientes:</a:t>
            </a:r>
            <a:r>
              <a:rPr lang="en-US" sz="265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Conectar el  botón ‘Agregar Reseña' para que liste productos reales de la BD.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2241" y="4607885"/>
            <a:ext cx="8513147" cy="132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4"/>
              </a:lnSpc>
              <a:spcBef>
                <a:spcPct val="0"/>
              </a:spcBef>
            </a:pPr>
            <a:r>
              <a:rPr lang="en-US" sz="256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Aspectos a Optimizar:</a:t>
            </a:r>
            <a:r>
              <a:rPr lang="en-US" sz="256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Añadir un índice en la tabla Reseñas para mejorar el rendimiento de la consulta cuando existan miles de reseñas.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2241" y="6614917"/>
            <a:ext cx="8513147" cy="173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6"/>
              </a:lnSpc>
              <a:spcBef>
                <a:spcPct val="0"/>
              </a:spcBef>
            </a:pPr>
            <a:r>
              <a:rPr lang="en-US" sz="249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Planificación Futura:</a:t>
            </a:r>
            <a:r>
              <a:rPr lang="en-US" sz="249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Sincronizar la base de datos SQLite local con un servicio en la nube para que las reseñas y puntos no se pierdan si el usuario cambia de dispositivo.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1848441" y="329547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698510" y="1326103"/>
            <a:ext cx="7845643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CONCLUSIÓN Y CIERRE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4513" y="4175864"/>
            <a:ext cx="770825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Reflexión: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La gestión del ciclo de vida de una BD con SQLiteOpenHelper es fundamental. Aprendí a pasar datos sensibles de forma segura entre Activities.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891" y="6327727"/>
            <a:ext cx="770825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Agradecimientos: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A mis compañeros por el trabajo base y al profesor por la guía en la implementación del CRUD.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388</Words>
  <Application>Microsoft Office PowerPoint</Application>
  <PresentationFormat>Personalizado</PresentationFormat>
  <Paragraphs>31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TT Supermolot Neue Expanded Bold</vt:lpstr>
      <vt:lpstr>Calibri</vt:lpstr>
      <vt:lpstr>TT Supermolot Neue Expanded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FINAL UNIDAD II</dc:title>
  <dc:creator>Hyans Parra</dc:creator>
  <cp:lastModifiedBy>Hyans Parra</cp:lastModifiedBy>
  <cp:revision>2</cp:revision>
  <dcterms:created xsi:type="dcterms:W3CDTF">2006-08-16T00:00:00Z</dcterms:created>
  <dcterms:modified xsi:type="dcterms:W3CDTF">2025-11-06T12:23:38Z</dcterms:modified>
  <dc:identifier>DAG3zxFCsMw</dc:identifier>
</cp:coreProperties>
</file>